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9" r:id="rId5"/>
    <p:sldId id="274" r:id="rId6"/>
    <p:sldId id="276" r:id="rId7"/>
    <p:sldId id="277" r:id="rId8"/>
    <p:sldId id="282" r:id="rId9"/>
    <p:sldId id="278" r:id="rId10"/>
    <p:sldId id="279" r:id="rId11"/>
    <p:sldId id="280" r:id="rId12"/>
    <p:sldId id="281" r:id="rId13"/>
    <p:sldId id="284" r:id="rId14"/>
    <p:sldId id="28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A5F"/>
    <a:srgbClr val="04314F"/>
    <a:srgbClr val="007CBA"/>
    <a:srgbClr val="031B2B"/>
    <a:srgbClr val="1F2B36"/>
    <a:srgbClr val="012639"/>
    <a:srgbClr val="0C67AC"/>
    <a:srgbClr val="1494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615" autoAdjust="0"/>
    <p:restoredTop sz="99843" autoAdjust="0"/>
  </p:normalViewPr>
  <p:slideViewPr>
    <p:cSldViewPr snapToGrid="0" snapToObjects="1">
      <p:cViewPr varScale="1">
        <p:scale>
          <a:sx n="70" d="100"/>
          <a:sy n="70" d="100"/>
        </p:scale>
        <p:origin x="7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05DEB-33B9-E848-880E-ADA21A16F4E7}" type="datetimeFigureOut">
              <a:rPr lang="en-US" smtClean="0"/>
              <a:t>12/1/2018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32515-18B2-AB42-8194-5F3EA15B5ECB}" type="slidenum">
              <a:rPr lang="en-US" smtClean="0"/>
              <a:t>‹#›</a:t>
            </a:fld>
            <a:endParaRPr lang="en-US"/>
          </a:p>
        </p:txBody>
      </p:sp>
    </p:spTree>
    <p:extLst>
      <p:ext uri="{BB962C8B-B14F-4D97-AF65-F5344CB8AC3E}">
        <p14:creationId xmlns:p14="http://schemas.microsoft.com/office/powerpoint/2010/main" val="596643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cea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36"/>
            <a:ext cx="9144000" cy="6858000"/>
          </a:xfrm>
          <a:prstGeom prst="rect">
            <a:avLst/>
          </a:prstGeom>
        </p:spPr>
      </p:pic>
      <p:sp>
        <p:nvSpPr>
          <p:cNvPr id="2" name="Title 1"/>
          <p:cNvSpPr>
            <a:spLocks noGrp="1"/>
          </p:cNvSpPr>
          <p:nvPr>
            <p:ph type="ctrTitle" hasCustomPrompt="1"/>
          </p:nvPr>
        </p:nvSpPr>
        <p:spPr>
          <a:xfrm>
            <a:off x="576941" y="1186997"/>
            <a:ext cx="8038835" cy="1470025"/>
          </a:xfrm>
        </p:spPr>
        <p:txBody>
          <a:bodyPr anchor="b" anchorCtr="0"/>
          <a:lstStyle>
            <a:lvl1pPr algn="l">
              <a:defRPr baseline="0">
                <a:solidFill>
                  <a:schemeClr val="bg1"/>
                </a:solidFill>
              </a:defRPr>
            </a:lvl1pPr>
          </a:lstStyle>
          <a:p>
            <a:r>
              <a:rPr lang="en-US" dirty="0"/>
              <a:t>Insert presentation/section title</a:t>
            </a:r>
          </a:p>
        </p:txBody>
      </p:sp>
      <p:sp>
        <p:nvSpPr>
          <p:cNvPr id="3" name="Subtitle 2"/>
          <p:cNvSpPr>
            <a:spLocks noGrp="1"/>
          </p:cNvSpPr>
          <p:nvPr>
            <p:ph type="subTitle" idx="1" hasCustomPrompt="1"/>
          </p:nvPr>
        </p:nvSpPr>
        <p:spPr>
          <a:xfrm>
            <a:off x="576941" y="2762552"/>
            <a:ext cx="8038835" cy="1752600"/>
          </a:xfrm>
        </p:spPr>
        <p:txBody>
          <a:bodyPr lIns="0">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subheading/speaker name</a:t>
            </a:r>
          </a:p>
        </p:txBody>
      </p:sp>
      <p:sp>
        <p:nvSpPr>
          <p:cNvPr id="9" name="Text Placeholder 4"/>
          <p:cNvSpPr>
            <a:spLocks noGrp="1"/>
          </p:cNvSpPr>
          <p:nvPr>
            <p:ph type="body" sz="quarter" idx="10"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131834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cean Toh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1" hasCustomPrompt="1"/>
          </p:nvPr>
        </p:nvSpPr>
        <p:spPr>
          <a:xfrm>
            <a:off x="576941" y="449263"/>
            <a:ext cx="7645400" cy="552977"/>
          </a:xfrm>
        </p:spPr>
        <p:txBody>
          <a:bodyPr/>
          <a:lstStyle>
            <a:lvl1pPr marL="0" indent="0">
              <a:buNone/>
              <a:defRPr baseline="0">
                <a:solidFill>
                  <a:srgbClr val="043A5F"/>
                </a:solidFill>
              </a:defRPr>
            </a:lvl1pPr>
            <a:lvl2pPr marL="349200" indent="0">
              <a:buNone/>
              <a:defRPr/>
            </a:lvl2pPr>
            <a:lvl3pPr marL="662400" indent="0">
              <a:buNone/>
              <a:defRPr/>
            </a:lvl3pPr>
            <a:lvl4pPr marL="903600" indent="0">
              <a:buNone/>
              <a:defRPr/>
            </a:lvl4pPr>
            <a:lvl5pPr marL="1108800" indent="0">
              <a:buNone/>
              <a:defRPr/>
            </a:lvl5pPr>
          </a:lstStyle>
          <a:p>
            <a:pPr lvl="0"/>
            <a:r>
              <a:rPr lang="en-US" dirty="0"/>
              <a:t>Alternative </a:t>
            </a:r>
            <a:r>
              <a:rPr lang="en-US" dirty="0" err="1"/>
              <a:t>tohu</a:t>
            </a:r>
            <a:r>
              <a:rPr lang="en-US" dirty="0"/>
              <a:t> section divider for use without text</a:t>
            </a:r>
          </a:p>
        </p:txBody>
      </p:sp>
      <p:sp>
        <p:nvSpPr>
          <p:cNvPr id="6" name="Text Placeholder 4"/>
          <p:cNvSpPr>
            <a:spLocks noGrp="1"/>
          </p:cNvSpPr>
          <p:nvPr>
            <p:ph type="body" sz="quarter" idx="10"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8621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ho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6942" y="1186997"/>
            <a:ext cx="8038834" cy="1470025"/>
          </a:xfrm>
        </p:spPr>
        <p:txBody>
          <a:bodyPr anchor="b" anchorCtr="0"/>
          <a:lstStyle>
            <a:lvl1pPr algn="l">
              <a:defRPr>
                <a:solidFill>
                  <a:schemeClr val="bg1"/>
                </a:solidFill>
              </a:defRPr>
            </a:lvl1pPr>
          </a:lstStyle>
          <a:p>
            <a:r>
              <a:rPr lang="en-US" dirty="0"/>
              <a:t>Insert presentation/section title</a:t>
            </a:r>
          </a:p>
        </p:txBody>
      </p:sp>
      <p:sp>
        <p:nvSpPr>
          <p:cNvPr id="3" name="Subtitle 2"/>
          <p:cNvSpPr>
            <a:spLocks noGrp="1"/>
          </p:cNvSpPr>
          <p:nvPr>
            <p:ph type="subTitle" idx="1" hasCustomPrompt="1"/>
          </p:nvPr>
        </p:nvSpPr>
        <p:spPr>
          <a:xfrm>
            <a:off x="576941" y="2762552"/>
            <a:ext cx="8038835" cy="1752600"/>
          </a:xfrm>
        </p:spPr>
        <p:txBody>
          <a:bodyPr lIns="0">
            <a:normAutofit/>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subheading/speaker name</a:t>
            </a:r>
          </a:p>
        </p:txBody>
      </p:sp>
      <p:sp>
        <p:nvSpPr>
          <p:cNvPr id="7" name="Text Placeholder 4"/>
          <p:cNvSpPr>
            <a:spLocks noGrp="1"/>
          </p:cNvSpPr>
          <p:nvPr>
            <p:ph type="body" sz="quarter" idx="10"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119038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3" name="Content Placeholder 2"/>
          <p:cNvSpPr>
            <a:spLocks noGrp="1"/>
          </p:cNvSpPr>
          <p:nvPr>
            <p:ph idx="1" hasCustomPrompt="1"/>
          </p:nvPr>
        </p:nvSpPr>
        <p:spPr>
          <a:xfrm>
            <a:off x="457200" y="1426732"/>
            <a:ext cx="8229600" cy="3570871"/>
          </a:xfrm>
        </p:spPr>
        <p:txBody>
          <a:bodyPr/>
          <a:lstStyle>
            <a:lvl1pPr>
              <a:lnSpc>
                <a:spcPct val="130000"/>
              </a:lnSpc>
              <a:defRPr/>
            </a:lvl1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p>
        </p:txBody>
      </p:sp>
      <p:sp>
        <p:nvSpPr>
          <p:cNvPr id="7" name="Text Placeholder 4"/>
          <p:cNvSpPr>
            <a:spLocks noGrp="1"/>
          </p:cNvSpPr>
          <p:nvPr>
            <p:ph type="body" sz="quarter" idx="10"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31733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7" name="Table Placeholder 6"/>
          <p:cNvSpPr>
            <a:spLocks noGrp="1"/>
          </p:cNvSpPr>
          <p:nvPr>
            <p:ph type="tbl" sz="quarter" idx="11"/>
          </p:nvPr>
        </p:nvSpPr>
        <p:spPr>
          <a:xfrm>
            <a:off x="457200" y="1545455"/>
            <a:ext cx="8229600" cy="2383191"/>
          </a:xfrm>
        </p:spPr>
        <p:txBody>
          <a:bodyPr>
            <a:normAutofit/>
          </a:bodyPr>
          <a:lstStyle>
            <a:lvl1pPr>
              <a:defRPr sz="1800"/>
            </a:lvl1pPr>
          </a:lstStyle>
          <a:p>
            <a:endParaRPr lang="en-US" dirty="0"/>
          </a:p>
        </p:txBody>
      </p:sp>
      <p:sp>
        <p:nvSpPr>
          <p:cNvPr id="10" name="Text Placeholder 9"/>
          <p:cNvSpPr>
            <a:spLocks noGrp="1"/>
          </p:cNvSpPr>
          <p:nvPr>
            <p:ph type="body" sz="quarter" idx="12" hasCustomPrompt="1"/>
          </p:nvPr>
        </p:nvSpPr>
        <p:spPr>
          <a:xfrm>
            <a:off x="457200" y="3928646"/>
            <a:ext cx="8229600" cy="1114640"/>
          </a:xfrm>
        </p:spPr>
        <p:txBody>
          <a:bodyPr>
            <a:noAutofit/>
          </a:bodyPr>
          <a:lstStyle>
            <a:lvl1pPr marL="0" indent="0">
              <a:buNone/>
              <a:defRPr sz="1800"/>
            </a:lvl1pPr>
            <a:lvl2pPr>
              <a:defRPr sz="1800"/>
            </a:lvl2pPr>
            <a:lvl3pPr>
              <a:defRPr sz="1600"/>
            </a:lvl3pPr>
            <a:lvl4pPr>
              <a:defRPr sz="1200"/>
            </a:lvl4pPr>
            <a:lvl5pPr>
              <a:defRPr sz="1100"/>
            </a:lvl5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endParaRPr lang="mi-NZ" dirty="0"/>
          </a:p>
        </p:txBody>
      </p:sp>
      <p:sp>
        <p:nvSpPr>
          <p:cNvPr id="9" name="Text Placeholder 4"/>
          <p:cNvSpPr>
            <a:spLocks noGrp="1"/>
          </p:cNvSpPr>
          <p:nvPr>
            <p:ph type="body" sz="quarter" idx="10"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24288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hasCustomPrompt="1"/>
          </p:nvPr>
        </p:nvSpPr>
        <p:spPr>
          <a:xfrm>
            <a:off x="457200" y="274639"/>
            <a:ext cx="8229600" cy="1143000"/>
          </a:xfrm>
        </p:spPr>
        <p:txBody>
          <a:bodyPr>
            <a:normAutofit/>
          </a:bodyPr>
          <a:lstStyle>
            <a:lvl1pPr algn="l">
              <a:defRPr sz="3200" b="1">
                <a:solidFill>
                  <a:srgbClr val="007CBA"/>
                </a:solidFill>
              </a:defRPr>
            </a:lvl1pPr>
          </a:lstStyle>
          <a:p>
            <a:r>
              <a:rPr lang="mi-NZ" dirty="0"/>
              <a:t>Insert image slide heading</a:t>
            </a:r>
            <a:endParaRPr lang="en-US" dirty="0"/>
          </a:p>
        </p:txBody>
      </p:sp>
      <p:sp>
        <p:nvSpPr>
          <p:cNvPr id="10" name="Picture Placeholder 4"/>
          <p:cNvSpPr>
            <a:spLocks noGrp="1"/>
          </p:cNvSpPr>
          <p:nvPr>
            <p:ph type="pic" sz="quarter" idx="12" hasCustomPrompt="1"/>
          </p:nvPr>
        </p:nvSpPr>
        <p:spPr>
          <a:xfrm>
            <a:off x="457200" y="1500189"/>
            <a:ext cx="5416784" cy="3518501"/>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chemeClr val="bg1">
                    <a:lumMod val="50000"/>
                  </a:schemeClr>
                </a:solidFill>
              </a:defRPr>
            </a:lvl1pPr>
          </a:lstStyle>
          <a:p>
            <a:r>
              <a:rPr lang="en-US" dirty="0"/>
              <a:t>Click icon to insert an image. Use the crop tool to adjust size and position.</a:t>
            </a:r>
          </a:p>
        </p:txBody>
      </p:sp>
      <p:sp>
        <p:nvSpPr>
          <p:cNvPr id="11" name="Text Placeholder 3"/>
          <p:cNvSpPr>
            <a:spLocks noGrp="1"/>
          </p:cNvSpPr>
          <p:nvPr>
            <p:ph type="body" sz="quarter" idx="13" hasCustomPrompt="1"/>
          </p:nvPr>
        </p:nvSpPr>
        <p:spPr>
          <a:xfrm>
            <a:off x="5986616" y="1500189"/>
            <a:ext cx="2700184" cy="3518502"/>
          </a:xfrm>
        </p:spPr>
        <p:txBody>
          <a:bodyPr>
            <a:normAutofit/>
          </a:bodyPr>
          <a:lstStyle>
            <a:lvl1pPr marL="234000" indent="-234000">
              <a:defRPr sz="1800"/>
            </a:lvl1pPr>
            <a:lvl2pPr>
              <a:defRPr sz="1800"/>
            </a:lvl2pPr>
            <a:lvl3pPr>
              <a:defRPr sz="1600"/>
            </a:lvl3pPr>
            <a:lvl4pPr>
              <a:defRPr sz="1200"/>
            </a:lvl4pPr>
            <a:lvl5pPr>
              <a:defRPr sz="1100"/>
            </a:lvl5pPr>
          </a:lstStyle>
          <a:p>
            <a:r>
              <a:rPr lang="en-US" dirty="0" err="1"/>
              <a:t>Ko</a:t>
            </a:r>
            <a:r>
              <a:rPr lang="en-US" dirty="0"/>
              <a:t> </a:t>
            </a:r>
            <a:r>
              <a:rPr lang="en-US" dirty="0" err="1"/>
              <a:t>te</a:t>
            </a:r>
            <a:r>
              <a:rPr lang="en-US" dirty="0"/>
              <a:t> </a:t>
            </a:r>
            <a:r>
              <a:rPr lang="en-US" dirty="0" err="1"/>
              <a:t>moemoea</a:t>
            </a:r>
            <a:r>
              <a:rPr lang="en-US" dirty="0"/>
              <a:t> a Maui </a:t>
            </a:r>
            <a:r>
              <a:rPr lang="en-US" dirty="0" err="1"/>
              <a:t>kia</a:t>
            </a:r>
            <a:r>
              <a:rPr lang="en-US" dirty="0"/>
              <a:t> </a:t>
            </a:r>
            <a:r>
              <a:rPr lang="en-US" dirty="0" err="1"/>
              <a:t>haere</a:t>
            </a:r>
            <a:r>
              <a:rPr lang="en-US" dirty="0"/>
              <a:t> </a:t>
            </a:r>
            <a:r>
              <a:rPr lang="en-US" dirty="0" err="1"/>
              <a:t>ngatahi</a:t>
            </a:r>
            <a:r>
              <a:rPr lang="en-US" dirty="0"/>
              <a:t> </a:t>
            </a:r>
            <a:r>
              <a:rPr lang="en-US" dirty="0" err="1"/>
              <a:t>ai</a:t>
            </a:r>
            <a:r>
              <a:rPr lang="en-US" dirty="0"/>
              <a:t> </a:t>
            </a:r>
            <a:r>
              <a:rPr lang="en-US" dirty="0" err="1"/>
              <a:t>ratou</a:t>
            </a:r>
            <a:r>
              <a:rPr lang="en-US" dirty="0"/>
              <a:t> </a:t>
            </a:r>
            <a:r>
              <a:rPr lang="en-US" dirty="0" err="1"/>
              <a:t>ko</a:t>
            </a:r>
            <a:r>
              <a:rPr lang="en-US" dirty="0"/>
              <a:t> </a:t>
            </a:r>
            <a:r>
              <a:rPr lang="en-US" dirty="0" err="1"/>
              <a:t>ona</a:t>
            </a:r>
            <a:r>
              <a:rPr lang="en-US" dirty="0"/>
              <a:t> </a:t>
            </a:r>
            <a:r>
              <a:rPr lang="en-US" dirty="0" err="1"/>
              <a:t>tuakana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I </a:t>
            </a:r>
            <a:r>
              <a:rPr lang="en-US" dirty="0" err="1"/>
              <a:t>te</a:t>
            </a:r>
            <a:r>
              <a:rPr lang="en-US" dirty="0"/>
              <a:t> </a:t>
            </a:r>
            <a:r>
              <a:rPr lang="en-US" dirty="0" err="1"/>
              <a:t>hokinga</a:t>
            </a:r>
            <a:r>
              <a:rPr lang="en-US" dirty="0"/>
              <a:t> </a:t>
            </a:r>
            <a:r>
              <a:rPr lang="en-US" dirty="0" err="1"/>
              <a:t>mai</a:t>
            </a:r>
            <a:r>
              <a:rPr lang="en-US" dirty="0"/>
              <a:t> o </a:t>
            </a:r>
            <a:r>
              <a:rPr lang="en-US" dirty="0" err="1"/>
              <a:t>ona</a:t>
            </a:r>
            <a:r>
              <a:rPr lang="en-US" dirty="0"/>
              <a:t> </a:t>
            </a:r>
            <a:r>
              <a:rPr lang="en-US" dirty="0" err="1"/>
              <a:t>tuakana</a:t>
            </a:r>
            <a:r>
              <a:rPr lang="en-US" dirty="0"/>
              <a:t> </a:t>
            </a:r>
            <a:r>
              <a:rPr lang="en-US" dirty="0" err="1"/>
              <a:t>ki</a:t>
            </a:r>
            <a:r>
              <a:rPr lang="en-US" dirty="0"/>
              <a:t> </a:t>
            </a:r>
            <a:r>
              <a:rPr lang="en-US" dirty="0" err="1"/>
              <a:t>tatahi</a:t>
            </a:r>
            <a:r>
              <a:rPr lang="en-US" dirty="0"/>
              <a:t>, </a:t>
            </a:r>
            <a:r>
              <a:rPr lang="en-US" dirty="0" err="1"/>
              <a:t>ka</a:t>
            </a:r>
            <a:r>
              <a:rPr lang="en-US" dirty="0"/>
              <a:t> </a:t>
            </a:r>
            <a:r>
              <a:rPr lang="en-US" dirty="0" err="1"/>
              <a:t>kii</a:t>
            </a:r>
            <a:r>
              <a:rPr lang="en-US" dirty="0"/>
              <a:t> </a:t>
            </a:r>
            <a:r>
              <a:rPr lang="en-US" dirty="0" err="1"/>
              <a:t>atu</a:t>
            </a:r>
            <a:r>
              <a:rPr lang="en-US" dirty="0"/>
              <a:t> a Maui, “</a:t>
            </a:r>
            <a:r>
              <a:rPr lang="en-US" dirty="0" err="1"/>
              <a:t>ka</a:t>
            </a:r>
            <a:r>
              <a:rPr lang="en-US" dirty="0"/>
              <a:t> </a:t>
            </a:r>
            <a:r>
              <a:rPr lang="en-US" dirty="0" err="1"/>
              <a:t>taea</a:t>
            </a:r>
            <a:r>
              <a:rPr lang="en-US" dirty="0"/>
              <a:t> e au </a:t>
            </a:r>
            <a:r>
              <a:rPr lang="en-US" dirty="0" err="1"/>
              <a:t>te</a:t>
            </a:r>
            <a:r>
              <a:rPr lang="en-US" dirty="0"/>
              <a:t> </a:t>
            </a:r>
            <a:r>
              <a:rPr lang="en-US" dirty="0" err="1"/>
              <a:t>haramai</a:t>
            </a:r>
            <a:r>
              <a:rPr lang="en-US" dirty="0"/>
              <a:t> </a:t>
            </a:r>
            <a:r>
              <a:rPr lang="en-US" dirty="0" err="1"/>
              <a:t>i</a:t>
            </a:r>
            <a:r>
              <a:rPr lang="en-US" dirty="0"/>
              <a:t> to </a:t>
            </a:r>
            <a:r>
              <a:rPr lang="en-US" dirty="0" err="1"/>
              <a:t>koutou</a:t>
            </a:r>
            <a:r>
              <a:rPr lang="en-US" dirty="0"/>
              <a:t> </a:t>
            </a:r>
            <a:r>
              <a:rPr lang="en-US" dirty="0" err="1"/>
              <a:t>na</a:t>
            </a:r>
            <a:r>
              <a:rPr lang="en-US" dirty="0"/>
              <a:t> </a:t>
            </a:r>
            <a:r>
              <a:rPr lang="en-US" dirty="0" err="1"/>
              <a:t>taha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a:t>
            </a:r>
          </a:p>
        </p:txBody>
      </p:sp>
      <p:sp>
        <p:nvSpPr>
          <p:cNvPr id="12" name="Text Placeholder 4"/>
          <p:cNvSpPr>
            <a:spLocks noGrp="1"/>
          </p:cNvSpPr>
          <p:nvPr>
            <p:ph type="body" sz="quarter" idx="10"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
        <p:nvSpPr>
          <p:cNvPr id="13" name="Text Placeholder 4"/>
          <p:cNvSpPr>
            <a:spLocks noGrp="1"/>
          </p:cNvSpPr>
          <p:nvPr>
            <p:ph type="body" sz="quarter" idx="14" hasCustomPrompt="1"/>
          </p:nvPr>
        </p:nvSpPr>
        <p:spPr>
          <a:xfrm>
            <a:off x="457200" y="5162535"/>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Image caption</a:t>
            </a:r>
          </a:p>
        </p:txBody>
      </p:sp>
    </p:spTree>
    <p:extLst>
      <p:ext uri="{BB962C8B-B14F-4D97-AF65-F5344CB8AC3E}">
        <p14:creationId xmlns:p14="http://schemas.microsoft.com/office/powerpoint/2010/main" val="371138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headin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590309"/>
          </a:xfrm>
        </p:spPr>
        <p:txBody>
          <a:bodyPr>
            <a:normAutofit/>
          </a:bodyPr>
          <a:lstStyle>
            <a:lvl1pPr algn="l">
              <a:defRPr sz="3200" b="1">
                <a:solidFill>
                  <a:srgbClr val="007CBA"/>
                </a:solidFill>
              </a:defRPr>
            </a:lvl1pPr>
          </a:lstStyle>
          <a:p>
            <a:r>
              <a:rPr lang="mi-NZ" dirty="0"/>
              <a:t>Insert image slide heading</a:t>
            </a:r>
            <a:endParaRPr lang="en-US" dirty="0"/>
          </a:p>
        </p:txBody>
      </p:sp>
      <p:sp>
        <p:nvSpPr>
          <p:cNvPr id="5" name="Picture Placeholder 4"/>
          <p:cNvSpPr>
            <a:spLocks noGrp="1"/>
          </p:cNvSpPr>
          <p:nvPr>
            <p:ph type="pic" sz="quarter" idx="12" hasCustomPrompt="1"/>
          </p:nvPr>
        </p:nvSpPr>
        <p:spPr>
          <a:xfrm>
            <a:off x="457200" y="974435"/>
            <a:ext cx="8229600" cy="3986623"/>
          </a:xfrm>
        </p:spPr>
        <p:txBody>
          <a:bodyPr/>
          <a:lstStyle>
            <a:lvl1pPr>
              <a:defRPr>
                <a:solidFill>
                  <a:schemeClr val="bg1">
                    <a:lumMod val="50000"/>
                  </a:schemeClr>
                </a:solidFill>
              </a:defRPr>
            </a:lvl1pPr>
          </a:lstStyle>
          <a:p>
            <a:r>
              <a:rPr lang="en-US" dirty="0"/>
              <a:t>Click icon to insert an image. Use the crop tool to adjust size and position.</a:t>
            </a:r>
          </a:p>
        </p:txBody>
      </p:sp>
      <p:sp>
        <p:nvSpPr>
          <p:cNvPr id="8" name="Text Placeholder 4"/>
          <p:cNvSpPr>
            <a:spLocks noGrp="1"/>
          </p:cNvSpPr>
          <p:nvPr>
            <p:ph type="body" sz="quarter" idx="10"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26130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ull screen imag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3"/>
          <p:cNvSpPr>
            <a:spLocks noGrp="1"/>
          </p:cNvSpPr>
          <p:nvPr>
            <p:ph type="pic" sz="quarter" idx="10" hasCustomPrompt="1"/>
          </p:nvPr>
        </p:nvSpPr>
        <p:spPr>
          <a:xfrm>
            <a:off x="0" y="0"/>
            <a:ext cx="9144000" cy="6858000"/>
          </a:xfrm>
        </p:spPr>
        <p:txBody>
          <a:bodyPr lIns="396000" tIns="561600" rIns="396000" anchor="t" anchorCtr="0">
            <a:normAutofit/>
          </a:bodyPr>
          <a:lstStyle>
            <a:lvl1pPr marL="0" indent="0">
              <a:buNone/>
              <a:defRPr sz="2400" baseline="0">
                <a:solidFill>
                  <a:schemeClr val="tx1">
                    <a:lumMod val="50000"/>
                    <a:lumOff val="50000"/>
                  </a:schemeClr>
                </a:solidFill>
              </a:defRPr>
            </a:lvl1pPr>
          </a:lstStyle>
          <a:p>
            <a:r>
              <a:rPr lang="en-US" dirty="0"/>
              <a:t>To fill the screen with an image, click the icon below.                                To place a full screen image behind the logo, right click the grey area beside the slide, select ‘format background’ and chose ‘picture or texture fill’ then ‘insert from file’. Size your picture to 25.4cm x19.1cm before inserting.</a:t>
            </a:r>
          </a:p>
        </p:txBody>
      </p:sp>
      <p:sp>
        <p:nvSpPr>
          <p:cNvPr id="6" name="Text Placeholder 4"/>
          <p:cNvSpPr>
            <a:spLocks noGrp="1"/>
          </p:cNvSpPr>
          <p:nvPr>
            <p:ph type="body" sz="quarter" idx="11" hasCustomPrompt="1"/>
          </p:nvPr>
        </p:nvSpPr>
        <p:spPr>
          <a:xfrm>
            <a:off x="576941" y="6271376"/>
            <a:ext cx="4664075" cy="357187"/>
          </a:xfrm>
        </p:spPr>
        <p:txBody>
          <a:bodyPr lIns="0"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1664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Media Placeholder 2"/>
          <p:cNvSpPr>
            <a:spLocks noGrp="1"/>
          </p:cNvSpPr>
          <p:nvPr>
            <p:ph type="media" sz="quarter" idx="11" hasCustomPrompt="1"/>
          </p:nvPr>
        </p:nvSpPr>
        <p:spPr>
          <a:xfrm>
            <a:off x="0" y="-10948"/>
            <a:ext cx="9144000" cy="6858000"/>
          </a:xfrm>
        </p:spPr>
        <p:txBody>
          <a:bodyPr lIns="324000" tIns="468000"/>
          <a:lstStyle>
            <a:lvl1pPr>
              <a:defRPr>
                <a:solidFill>
                  <a:srgbClr val="7F7F7F"/>
                </a:solidFill>
              </a:defRPr>
            </a:lvl1pPr>
          </a:lstStyle>
          <a:p>
            <a:r>
              <a:rPr lang="en-US" dirty="0"/>
              <a:t>Click icon to insert a video</a:t>
            </a:r>
          </a:p>
        </p:txBody>
      </p:sp>
    </p:spTree>
    <p:extLst>
      <p:ext uri="{BB962C8B-B14F-4D97-AF65-F5344CB8AC3E}">
        <p14:creationId xmlns:p14="http://schemas.microsoft.com/office/powerpoint/2010/main" val="357747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457200" y="144133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076802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56" r:id="rId4"/>
    <p:sldLayoutId id="2147483659" r:id="rId5"/>
    <p:sldLayoutId id="2147483660" r:id="rId6"/>
    <p:sldLayoutId id="2147483658" r:id="rId7"/>
    <p:sldLayoutId id="2147483664" r:id="rId8"/>
    <p:sldLayoutId id="2147483654" r:id="rId9"/>
  </p:sldLayoutIdLst>
  <p:txStyles>
    <p:titleStyle>
      <a:lvl1pPr algn="l" defTabSz="457200" rtl="0" eaLnBrk="1" latinLnBrk="0" hangingPunct="1">
        <a:spcBef>
          <a:spcPct val="0"/>
        </a:spcBef>
        <a:buNone/>
        <a:defRPr sz="4000" kern="1200">
          <a:solidFill>
            <a:schemeClr val="tx1"/>
          </a:solidFill>
          <a:latin typeface="Arial"/>
          <a:ea typeface="+mj-ea"/>
          <a:cs typeface="Arial"/>
        </a:defRPr>
      </a:lvl1pPr>
    </p:titleStyle>
    <p:bodyStyle>
      <a:lvl1pPr marL="270000" indent="-2700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597600" indent="-24840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856800" indent="-1944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098000" indent="-1944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1303200" indent="-1944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347DB.936A3F2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7650" y="1186997"/>
            <a:ext cx="4794190" cy="1470025"/>
          </a:xfrm>
        </p:spPr>
        <p:txBody>
          <a:bodyPr>
            <a:normAutofit fontScale="90000"/>
          </a:bodyPr>
          <a:lstStyle/>
          <a:p>
            <a:pPr algn="ctr"/>
            <a:r>
              <a:rPr lang="en-US" b="1" dirty="0"/>
              <a:t>Pest Free Omaha</a:t>
            </a:r>
            <a:br>
              <a:rPr lang="en-US" b="1" dirty="0"/>
            </a:br>
            <a:r>
              <a:rPr lang="en-US" b="1" dirty="0"/>
              <a:t> </a:t>
            </a:r>
            <a:r>
              <a:rPr lang="en-US" sz="2800" b="1" dirty="0"/>
              <a:t>A community collaboration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016" y="202964"/>
            <a:ext cx="3677334" cy="490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70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1A106BC-18DA-4754-B768-7AE9E5881F05}"/>
              </a:ext>
            </a:extLst>
          </p:cNvPr>
          <p:cNvSpPr>
            <a:spLocks noGrp="1"/>
          </p:cNvSpPr>
          <p:nvPr>
            <p:ph type="body" sz="quarter" idx="11"/>
          </p:nvPr>
        </p:nvSpPr>
        <p:spPr>
          <a:xfrm>
            <a:off x="576941" y="173219"/>
            <a:ext cx="7645400" cy="552977"/>
          </a:xfrm>
        </p:spPr>
        <p:txBody>
          <a:bodyPr/>
          <a:lstStyle/>
          <a:p>
            <a:pPr algn="ctr"/>
            <a:r>
              <a:rPr lang="en-US" b="1" dirty="0">
                <a:solidFill>
                  <a:schemeClr val="bg1"/>
                </a:solidFill>
              </a:rPr>
              <a:t>What are the benefits of pest free Omaha?</a:t>
            </a:r>
            <a:endParaRPr lang="en-AU" b="1" dirty="0">
              <a:solidFill>
                <a:schemeClr val="bg1"/>
              </a:solidFill>
            </a:endParaRPr>
          </a:p>
        </p:txBody>
      </p:sp>
      <p:pic>
        <p:nvPicPr>
          <p:cNvPr id="7" name="Picture 6" descr="A picture containing outdoor, grass, sky, sheep&#10;&#10;Description generated with very high confidence">
            <a:extLst>
              <a:ext uri="{FF2B5EF4-FFF2-40B4-BE49-F238E27FC236}">
                <a16:creationId xmlns:a16="http://schemas.microsoft.com/office/drawing/2014/main" xmlns="" id="{96071C5B-DD33-454A-B26F-707B33D09341}"/>
              </a:ext>
            </a:extLst>
          </p:cNvPr>
          <p:cNvPicPr>
            <a:picLocks noChangeAspect="1"/>
          </p:cNvPicPr>
          <p:nvPr/>
        </p:nvPicPr>
        <p:blipFill>
          <a:blip r:embed="rId2"/>
          <a:stretch>
            <a:fillRect/>
          </a:stretch>
        </p:blipFill>
        <p:spPr>
          <a:xfrm>
            <a:off x="650096" y="5855761"/>
            <a:ext cx="6273800" cy="927100"/>
          </a:xfrm>
          <a:prstGeom prst="rect">
            <a:avLst/>
          </a:prstGeom>
        </p:spPr>
      </p:pic>
      <p:pic>
        <p:nvPicPr>
          <p:cNvPr id="8" name="Picture 7">
            <a:extLst>
              <a:ext uri="{FF2B5EF4-FFF2-40B4-BE49-F238E27FC236}">
                <a16:creationId xmlns:a16="http://schemas.microsoft.com/office/drawing/2014/main" xmlns="" id="{D25DAD1C-F6D2-471C-AD63-1D79027159DC}"/>
              </a:ext>
            </a:extLst>
          </p:cNvPr>
          <p:cNvPicPr>
            <a:picLocks noChangeAspect="1"/>
          </p:cNvPicPr>
          <p:nvPr/>
        </p:nvPicPr>
        <p:blipFill>
          <a:blip r:embed="rId3"/>
          <a:stretch>
            <a:fillRect/>
          </a:stretch>
        </p:blipFill>
        <p:spPr>
          <a:xfrm>
            <a:off x="650096" y="3114794"/>
            <a:ext cx="3149809" cy="2255089"/>
          </a:xfrm>
          <a:prstGeom prst="rect">
            <a:avLst/>
          </a:prstGeom>
        </p:spPr>
      </p:pic>
      <p:sp>
        <p:nvSpPr>
          <p:cNvPr id="9" name="Rectangle 8">
            <a:extLst>
              <a:ext uri="{FF2B5EF4-FFF2-40B4-BE49-F238E27FC236}">
                <a16:creationId xmlns:a16="http://schemas.microsoft.com/office/drawing/2014/main" xmlns="" id="{E0A526CC-A563-44D6-9A15-2BD23B7DE4D1}"/>
              </a:ext>
            </a:extLst>
          </p:cNvPr>
          <p:cNvSpPr/>
          <p:nvPr/>
        </p:nvSpPr>
        <p:spPr>
          <a:xfrm>
            <a:off x="293298" y="954140"/>
            <a:ext cx="4572000" cy="1754326"/>
          </a:xfrm>
          <a:prstGeom prst="rect">
            <a:avLst/>
          </a:prstGeom>
        </p:spPr>
        <p:txBody>
          <a:bodyPr>
            <a:spAutoFit/>
          </a:bodyPr>
          <a:lstStyle/>
          <a:p>
            <a:pPr algn="ctr"/>
            <a:r>
              <a:rPr lang="en-GB" dirty="0">
                <a:solidFill>
                  <a:schemeClr val="bg1"/>
                </a:solidFill>
                <a:latin typeface="Calibri" panose="020F0502020204030204" pitchFamily="34" charset="0"/>
                <a:ea typeface="Calibri" panose="020F0502020204030204" pitchFamily="34" charset="0"/>
              </a:rPr>
              <a:t>International importance of Omaha spit to Northern NZ dotterel - </a:t>
            </a:r>
            <a:r>
              <a:rPr lang="en-GB" b="1" dirty="0">
                <a:solidFill>
                  <a:schemeClr val="bg1"/>
                </a:solidFill>
                <a:latin typeface="Calibri" panose="020F0502020204030204" pitchFamily="34" charset="0"/>
                <a:ea typeface="Calibri" panose="020F0502020204030204" pitchFamily="34" charset="0"/>
              </a:rPr>
              <a:t>about 10% of the total population of NZ dotterels in the world</a:t>
            </a:r>
            <a:r>
              <a:rPr lang="en-GB" dirty="0">
                <a:solidFill>
                  <a:schemeClr val="bg1"/>
                </a:solidFill>
                <a:latin typeface="Calibri" panose="020F0502020204030204" pitchFamily="34" charset="0"/>
                <a:ea typeface="Calibri" panose="020F0502020204030204" pitchFamily="34" charset="0"/>
              </a:rPr>
              <a:t> at Omaha spit from ~ March to September, as well as a high density of ground nesting pairs that live there all year round</a:t>
            </a:r>
            <a:endParaRPr lang="en-AU" dirty="0">
              <a:solidFill>
                <a:schemeClr val="bg1"/>
              </a:solidFill>
            </a:endParaRPr>
          </a:p>
        </p:txBody>
      </p:sp>
      <p:sp>
        <p:nvSpPr>
          <p:cNvPr id="10" name="Rectangle 9">
            <a:extLst>
              <a:ext uri="{FF2B5EF4-FFF2-40B4-BE49-F238E27FC236}">
                <a16:creationId xmlns:a16="http://schemas.microsoft.com/office/drawing/2014/main" xmlns="" id="{2DBFB882-3F70-4227-90EE-574CCCB2827A}"/>
              </a:ext>
            </a:extLst>
          </p:cNvPr>
          <p:cNvSpPr/>
          <p:nvPr/>
        </p:nvSpPr>
        <p:spPr>
          <a:xfrm>
            <a:off x="4356340" y="3525685"/>
            <a:ext cx="4252822" cy="2031325"/>
          </a:xfrm>
          <a:prstGeom prst="rect">
            <a:avLst/>
          </a:prstGeom>
        </p:spPr>
        <p:txBody>
          <a:bodyPr wrap="square">
            <a:spAutoFit/>
          </a:bodyPr>
          <a:lstStyle/>
          <a:p>
            <a:pPr algn="ctr"/>
            <a:r>
              <a:rPr lang="en-GB" dirty="0">
                <a:solidFill>
                  <a:schemeClr val="bg1"/>
                </a:solidFill>
                <a:latin typeface="Calibri" panose="020F0502020204030204" pitchFamily="34" charset="0"/>
                <a:ea typeface="Calibri" panose="020F0502020204030204" pitchFamily="34" charset="0"/>
              </a:rPr>
              <a:t>Important for OSPT to continue to be responsible for any trapping and predator control carried out inside the predator proof fence, because this is such a special place for the shorebirds. Some forms of traps &amp; the use of poisons could be detrimental to their survival.</a:t>
            </a:r>
            <a:endParaRPr lang="en-AU" dirty="0">
              <a:solidFill>
                <a:schemeClr val="bg1"/>
              </a:solidFill>
            </a:endParaRPr>
          </a:p>
        </p:txBody>
      </p:sp>
      <p:pic>
        <p:nvPicPr>
          <p:cNvPr id="11" name="Picture 10">
            <a:extLst>
              <a:ext uri="{FF2B5EF4-FFF2-40B4-BE49-F238E27FC236}">
                <a16:creationId xmlns:a16="http://schemas.microsoft.com/office/drawing/2014/main" xmlns="" id="{7734C63C-7907-44D7-9BEC-8A864690170A}"/>
              </a:ext>
            </a:extLst>
          </p:cNvPr>
          <p:cNvPicPr>
            <a:picLocks noChangeAspect="1"/>
          </p:cNvPicPr>
          <p:nvPr/>
        </p:nvPicPr>
        <p:blipFill>
          <a:blip r:embed="rId4"/>
          <a:stretch>
            <a:fillRect/>
          </a:stretch>
        </p:blipFill>
        <p:spPr>
          <a:xfrm>
            <a:off x="6409426" y="763748"/>
            <a:ext cx="2292830" cy="2540479"/>
          </a:xfrm>
          <a:prstGeom prst="rect">
            <a:avLst/>
          </a:prstGeom>
        </p:spPr>
      </p:pic>
    </p:spTree>
    <p:extLst>
      <p:ext uri="{BB962C8B-B14F-4D97-AF65-F5344CB8AC3E}">
        <p14:creationId xmlns:p14="http://schemas.microsoft.com/office/powerpoint/2010/main" val="361854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gn="ctr"/>
            <a:r>
              <a:rPr lang="en-NZ" sz="2400" b="1" dirty="0">
                <a:solidFill>
                  <a:schemeClr val="bg1"/>
                </a:solidFill>
              </a:rPr>
              <a:t>What’s next?</a:t>
            </a:r>
          </a:p>
        </p:txBody>
      </p:sp>
      <p:sp>
        <p:nvSpPr>
          <p:cNvPr id="4" name="TextBox 3"/>
          <p:cNvSpPr txBox="1"/>
          <p:nvPr/>
        </p:nvSpPr>
        <p:spPr>
          <a:xfrm>
            <a:off x="495656" y="1034042"/>
            <a:ext cx="8015955" cy="3139321"/>
          </a:xfrm>
          <a:prstGeom prst="rect">
            <a:avLst/>
          </a:prstGeom>
          <a:noFill/>
        </p:spPr>
        <p:txBody>
          <a:bodyPr wrap="square" rtlCol="0">
            <a:spAutoFit/>
          </a:bodyPr>
          <a:lstStyle/>
          <a:p>
            <a:pPr algn="ctr"/>
            <a:r>
              <a:rPr lang="en-NZ" b="1" dirty="0">
                <a:solidFill>
                  <a:schemeClr val="bg1"/>
                </a:solidFill>
              </a:rPr>
              <a:t>This is a suggested programme only and is dependant on the outcome of the community pest control workshop:</a:t>
            </a:r>
          </a:p>
          <a:p>
            <a:pPr algn="ctr"/>
            <a:endParaRPr lang="en-NZ" b="1" dirty="0">
              <a:solidFill>
                <a:schemeClr val="bg1"/>
              </a:solidFill>
            </a:endParaRPr>
          </a:p>
          <a:p>
            <a:endParaRPr lang="en-NZ" b="1" dirty="0">
              <a:solidFill>
                <a:schemeClr val="bg1"/>
              </a:solidFill>
            </a:endParaRPr>
          </a:p>
          <a:p>
            <a:r>
              <a:rPr lang="en-NZ" b="1" dirty="0">
                <a:solidFill>
                  <a:schemeClr val="bg1"/>
                </a:solidFill>
              </a:rPr>
              <a:t>-    Completed Operational Plan 						 - mid Jan 2018</a:t>
            </a:r>
          </a:p>
          <a:p>
            <a:pPr marL="285750" indent="-285750">
              <a:buFontTx/>
              <a:buChar char="-"/>
            </a:pPr>
            <a:r>
              <a:rPr lang="en-NZ" b="1" dirty="0">
                <a:solidFill>
                  <a:schemeClr val="bg1"/>
                </a:solidFill>
              </a:rPr>
              <a:t>Get OBC traps out 								- by end of Jan 2018</a:t>
            </a:r>
          </a:p>
          <a:p>
            <a:pPr marL="285750" indent="-285750">
              <a:buFontTx/>
              <a:buChar char="-"/>
            </a:pPr>
            <a:r>
              <a:rPr lang="en-NZ" b="1" dirty="0">
                <a:solidFill>
                  <a:schemeClr val="bg1"/>
                </a:solidFill>
              </a:rPr>
              <a:t>Cost estimate for undertaking rabbit control                    - ????, evaluate need 1st</a:t>
            </a:r>
          </a:p>
          <a:p>
            <a:pPr marL="285750" indent="-285750">
              <a:buFontTx/>
              <a:buChar char="-"/>
            </a:pPr>
            <a:r>
              <a:rPr lang="en-NZ" b="1" dirty="0">
                <a:solidFill>
                  <a:schemeClr val="bg1"/>
                </a:solidFill>
              </a:rPr>
              <a:t>Community pest control workshop                                     - mid January 2019</a:t>
            </a:r>
          </a:p>
          <a:p>
            <a:pPr marL="285750" indent="-285750">
              <a:buFontTx/>
              <a:buChar char="-"/>
            </a:pPr>
            <a:r>
              <a:rPr lang="en-GB" b="1" dirty="0">
                <a:solidFill>
                  <a:schemeClr val="bg1"/>
                </a:solidFill>
              </a:rPr>
              <a:t>Present project to Rodney Local Board				</a:t>
            </a:r>
            <a:r>
              <a:rPr lang="en-GB" b="1">
                <a:solidFill>
                  <a:schemeClr val="bg1"/>
                </a:solidFill>
              </a:rPr>
              <a:t>- October 2018</a:t>
            </a:r>
            <a:endParaRPr lang="en-NZ" b="1" dirty="0">
              <a:solidFill>
                <a:schemeClr val="bg1"/>
              </a:solidFill>
            </a:endParaRPr>
          </a:p>
          <a:p>
            <a:pPr marL="285750" indent="-285750">
              <a:buFontTx/>
              <a:buChar char="-"/>
            </a:pPr>
            <a:r>
              <a:rPr lang="en-NZ" b="1" dirty="0">
                <a:solidFill>
                  <a:schemeClr val="bg1"/>
                </a:solidFill>
              </a:rPr>
              <a:t>Obtain funding for pest free programme                           - January – May 2019</a:t>
            </a:r>
          </a:p>
          <a:p>
            <a:pPr marL="285750" indent="-285750">
              <a:buFontTx/>
              <a:buChar char="-"/>
            </a:pPr>
            <a:r>
              <a:rPr lang="en-NZ" b="1" dirty="0">
                <a:solidFill>
                  <a:schemeClr val="bg1"/>
                </a:solidFill>
              </a:rPr>
              <a:t>Commence pest free programme                                        - Winter 2019</a:t>
            </a:r>
          </a:p>
        </p:txBody>
      </p:sp>
      <p:pic>
        <p:nvPicPr>
          <p:cNvPr id="5" name="Picture 4"/>
          <p:cNvPicPr>
            <a:picLocks noChangeAspect="1"/>
          </p:cNvPicPr>
          <p:nvPr/>
        </p:nvPicPr>
        <p:blipFill>
          <a:blip r:embed="rId2"/>
          <a:stretch>
            <a:fillRect/>
          </a:stretch>
        </p:blipFill>
        <p:spPr>
          <a:xfrm>
            <a:off x="2623559" y="4205165"/>
            <a:ext cx="3245621" cy="1751254"/>
          </a:xfrm>
          <a:prstGeom prst="rect">
            <a:avLst/>
          </a:prstGeom>
        </p:spPr>
      </p:pic>
    </p:spTree>
    <p:extLst>
      <p:ext uri="{BB962C8B-B14F-4D97-AF65-F5344CB8AC3E}">
        <p14:creationId xmlns:p14="http://schemas.microsoft.com/office/powerpoint/2010/main" val="159928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6940" y="449263"/>
            <a:ext cx="4664076" cy="1169987"/>
          </a:xfrm>
          <a:noFill/>
        </p:spPr>
        <p:txBody>
          <a:bodyPr>
            <a:normAutofit fontScale="77500" lnSpcReduction="20000"/>
          </a:bodyPr>
          <a:lstStyle/>
          <a:p>
            <a:r>
              <a:rPr lang="en-US" sz="3600" b="1" dirty="0">
                <a:solidFill>
                  <a:schemeClr val="bg1"/>
                </a:solidFill>
              </a:rPr>
              <a:t>Controlling predators</a:t>
            </a:r>
          </a:p>
          <a:p>
            <a:endParaRPr lang="en-US" sz="1900" b="1" dirty="0">
              <a:solidFill>
                <a:schemeClr val="bg1"/>
              </a:solidFill>
            </a:endParaRPr>
          </a:p>
          <a:p>
            <a:r>
              <a:rPr lang="en-US" sz="2100" b="1" dirty="0">
                <a:solidFill>
                  <a:schemeClr val="bg1"/>
                </a:solidFill>
              </a:rPr>
              <a:t>Staging and layout</a:t>
            </a:r>
            <a:r>
              <a:rPr lang="en-US" sz="2100" b="1" dirty="0"/>
              <a:t> </a:t>
            </a:r>
            <a:r>
              <a:rPr lang="en-US" sz="2100" b="1" dirty="0">
                <a:solidFill>
                  <a:schemeClr val="bg1"/>
                </a:solidFill>
              </a:rPr>
              <a:t>for the top two </a:t>
            </a:r>
          </a:p>
          <a:p>
            <a:r>
              <a:rPr lang="en-US" sz="2100" b="1" dirty="0">
                <a:solidFill>
                  <a:schemeClr val="bg1"/>
                </a:solidFill>
              </a:rPr>
              <a:t>– mustelids, possums and rats:</a:t>
            </a:r>
          </a:p>
          <a:p>
            <a:endParaRPr lang="en-US" sz="1900" dirty="0">
              <a:solidFill>
                <a:schemeClr val="bg1"/>
              </a:solidFill>
            </a:endParaRPr>
          </a:p>
          <a:p>
            <a:endParaRPr lang="en-US" sz="1900" dirty="0"/>
          </a:p>
        </p:txBody>
      </p:sp>
      <p:pic>
        <p:nvPicPr>
          <p:cNvPr id="4" name="Picture 3" descr="cid:image001.png@01D347DB.936A3F2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36096" y="0"/>
            <a:ext cx="3168352" cy="5904656"/>
          </a:xfrm>
          <a:prstGeom prst="rect">
            <a:avLst/>
          </a:prstGeom>
          <a:noFill/>
          <a:ln>
            <a:noFill/>
          </a:ln>
        </p:spPr>
      </p:pic>
      <p:sp>
        <p:nvSpPr>
          <p:cNvPr id="5" name="Subtitle 2"/>
          <p:cNvSpPr txBox="1">
            <a:spLocks/>
          </p:cNvSpPr>
          <p:nvPr/>
        </p:nvSpPr>
        <p:spPr>
          <a:xfrm>
            <a:off x="179512" y="3215060"/>
            <a:ext cx="5153064" cy="1066380"/>
          </a:xfrm>
          <a:prstGeom prst="rect">
            <a:avLst/>
          </a:prstGeom>
        </p:spPr>
        <p:txBody>
          <a:bodyPr>
            <a:normAutofit fontScale="92500"/>
          </a:bodyPr>
          <a:lstStyle>
            <a:lvl1pPr marL="270000" indent="-2700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597600" indent="-24840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856800" indent="-1944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098000" indent="-1944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1303200" indent="-194400" algn="l" defTabSz="457200" rtl="0" eaLnBrk="1" latinLnBrk="0" hangingPunct="1">
              <a:spcBef>
                <a:spcPct val="20000"/>
              </a:spcBef>
              <a:buFont typeface="Arial"/>
              <a:buChar char="•"/>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600" b="1" dirty="0">
                <a:solidFill>
                  <a:schemeClr val="bg1"/>
                </a:solidFill>
              </a:rPr>
              <a:t>Stage 1 Black dots, DoC 200 trap line</a:t>
            </a:r>
          </a:p>
          <a:p>
            <a:r>
              <a:rPr lang="en-NZ" sz="1600" b="1" dirty="0">
                <a:solidFill>
                  <a:schemeClr val="bg1"/>
                </a:solidFill>
              </a:rPr>
              <a:t>Stage 2 Red cross hatch, Traps, Natural area</a:t>
            </a:r>
          </a:p>
          <a:p>
            <a:r>
              <a:rPr lang="en-NZ" sz="1600" b="1" dirty="0">
                <a:solidFill>
                  <a:schemeClr val="bg1"/>
                </a:solidFill>
              </a:rPr>
              <a:t>Stage 3 Blue cross hatch, Traps, Residential area</a:t>
            </a:r>
            <a:endParaRPr lang="en-NZ" dirty="0"/>
          </a:p>
        </p:txBody>
      </p:sp>
      <p:sp>
        <p:nvSpPr>
          <p:cNvPr id="6" name="TextBox 5"/>
          <p:cNvSpPr txBox="1"/>
          <p:nvPr/>
        </p:nvSpPr>
        <p:spPr>
          <a:xfrm>
            <a:off x="376015" y="1905710"/>
            <a:ext cx="4589092" cy="923330"/>
          </a:xfrm>
          <a:prstGeom prst="rect">
            <a:avLst/>
          </a:prstGeom>
          <a:noFill/>
        </p:spPr>
        <p:txBody>
          <a:bodyPr wrap="square" rtlCol="0">
            <a:spAutoFit/>
          </a:bodyPr>
          <a:lstStyle/>
          <a:p>
            <a:r>
              <a:rPr lang="en-NZ" b="1" dirty="0">
                <a:solidFill>
                  <a:schemeClr val="bg1"/>
                </a:solidFill>
              </a:rPr>
              <a:t>Traps preferred to bait stations to avoid conflicts with domestic pets, reduce use of toxins</a:t>
            </a:r>
          </a:p>
        </p:txBody>
      </p:sp>
      <p:sp>
        <p:nvSpPr>
          <p:cNvPr id="7" name="TextBox 6"/>
          <p:cNvSpPr txBox="1"/>
          <p:nvPr/>
        </p:nvSpPr>
        <p:spPr>
          <a:xfrm>
            <a:off x="376015" y="4452359"/>
            <a:ext cx="4589092" cy="646331"/>
          </a:xfrm>
          <a:prstGeom prst="rect">
            <a:avLst/>
          </a:prstGeom>
          <a:noFill/>
        </p:spPr>
        <p:txBody>
          <a:bodyPr wrap="square" rtlCol="0">
            <a:spAutoFit/>
          </a:bodyPr>
          <a:lstStyle/>
          <a:p>
            <a:r>
              <a:rPr lang="en-NZ" b="1" dirty="0">
                <a:solidFill>
                  <a:schemeClr val="bg1"/>
                </a:solidFill>
              </a:rPr>
              <a:t>A plan is also being worked on for rabbits &amp; hedgehogs</a:t>
            </a:r>
          </a:p>
        </p:txBody>
      </p:sp>
    </p:spTree>
    <p:extLst>
      <p:ext uri="{BB962C8B-B14F-4D97-AF65-F5344CB8AC3E}">
        <p14:creationId xmlns:p14="http://schemas.microsoft.com/office/powerpoint/2010/main" val="351947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6941" y="627291"/>
            <a:ext cx="1366159" cy="565603"/>
          </a:xfrm>
        </p:spPr>
        <p:txBody>
          <a:bodyPr>
            <a:normAutofit fontScale="90000"/>
          </a:bodyPr>
          <a:lstStyle/>
          <a:p>
            <a:r>
              <a:rPr lang="en-NZ" b="1" dirty="0"/>
              <a:t>Traps</a:t>
            </a:r>
          </a:p>
        </p:txBody>
      </p:sp>
      <p:sp>
        <p:nvSpPr>
          <p:cNvPr id="8" name="Subtitle 7"/>
          <p:cNvSpPr>
            <a:spLocks noGrp="1"/>
          </p:cNvSpPr>
          <p:nvPr>
            <p:ph type="subTitle" idx="1"/>
          </p:nvPr>
        </p:nvSpPr>
        <p:spPr>
          <a:xfrm>
            <a:off x="722219" y="1293831"/>
            <a:ext cx="4165975" cy="1457913"/>
          </a:xfrm>
        </p:spPr>
        <p:txBody>
          <a:bodyPr>
            <a:normAutofit fontScale="32500" lnSpcReduction="20000"/>
          </a:bodyPr>
          <a:lstStyle/>
          <a:p>
            <a:pPr algn="ctr"/>
            <a:r>
              <a:rPr lang="en-NZ" sz="7400" b="1" dirty="0"/>
              <a:t>DOC 200   </a:t>
            </a:r>
          </a:p>
          <a:p>
            <a:pPr marL="285750" indent="-285750" algn="just">
              <a:buFontTx/>
              <a:buChar char="-"/>
            </a:pPr>
            <a:r>
              <a:rPr lang="en-NZ" sz="4900" b="1" dirty="0"/>
              <a:t>a kill trap for rats &amp; mustelids, </a:t>
            </a:r>
          </a:p>
          <a:p>
            <a:pPr marL="285750" indent="-285750" algn="just">
              <a:buFontTx/>
              <a:buChar char="-"/>
            </a:pPr>
            <a:r>
              <a:rPr lang="en-NZ" sz="4900" b="1" dirty="0"/>
              <a:t>needs to be elevated where ground nesting birds (e.g. fernbird) are present to prevent bycatch</a:t>
            </a:r>
          </a:p>
          <a:p>
            <a:pPr marL="342900" indent="-342900">
              <a:buFontTx/>
              <a:buChar char="-"/>
            </a:pPr>
            <a:endParaRPr lang="en-NZ" sz="2400" dirty="0"/>
          </a:p>
          <a:p>
            <a:endParaRPr lang="en-NZ"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004" y="531194"/>
            <a:ext cx="2981325" cy="223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7"/>
          <p:cNvSpPr txBox="1">
            <a:spLocks/>
          </p:cNvSpPr>
          <p:nvPr/>
        </p:nvSpPr>
        <p:spPr>
          <a:xfrm>
            <a:off x="576940" y="3426863"/>
            <a:ext cx="3918148" cy="2256089"/>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30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1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NZ" sz="2400" b="1" dirty="0"/>
              <a:t>Good Nature A24 </a:t>
            </a:r>
          </a:p>
          <a:p>
            <a:pPr marL="285750" indent="-285750" algn="just">
              <a:buFontTx/>
              <a:buChar char="-"/>
            </a:pPr>
            <a:r>
              <a:rPr lang="en-NZ" sz="1600" b="1" dirty="0"/>
              <a:t>self resetting trap for rats 	&amp;mustelids, </a:t>
            </a:r>
          </a:p>
          <a:p>
            <a:pPr marL="285750" indent="-285750" algn="just">
              <a:buFontTx/>
              <a:buChar char="-"/>
            </a:pPr>
            <a:r>
              <a:rPr lang="en-NZ" sz="1600" b="1" dirty="0"/>
              <a:t>a good solution where people may not be permanent residents or don’t want to handle a trap and/or dead animals, safe around domestic pets &amp; children</a:t>
            </a:r>
          </a:p>
          <a:p>
            <a:endParaRPr lang="en-NZ" sz="1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004" y="3418008"/>
            <a:ext cx="2974397" cy="176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90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a:bodyPr>
          <a:lstStyle/>
          <a:p>
            <a:pPr algn="ctr"/>
            <a:r>
              <a:rPr lang="en-NZ" sz="2400" b="1" dirty="0">
                <a:solidFill>
                  <a:schemeClr val="bg1"/>
                </a:solidFill>
              </a:rPr>
              <a:t>Traps for rats</a:t>
            </a:r>
          </a:p>
        </p:txBody>
      </p:sp>
      <p:sp>
        <p:nvSpPr>
          <p:cNvPr id="4" name="Subtitle 7"/>
          <p:cNvSpPr txBox="1">
            <a:spLocks/>
          </p:cNvSpPr>
          <p:nvPr/>
        </p:nvSpPr>
        <p:spPr>
          <a:xfrm>
            <a:off x="307649" y="1248094"/>
            <a:ext cx="4230168" cy="1676702"/>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30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1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NZ" sz="2400" b="1" dirty="0"/>
              <a:t>Victor Professional</a:t>
            </a:r>
          </a:p>
          <a:p>
            <a:pPr algn="just"/>
            <a:r>
              <a:rPr lang="en-NZ" sz="1800" b="1" dirty="0"/>
              <a:t>- a kill trap</a:t>
            </a:r>
          </a:p>
          <a:p>
            <a:pPr algn="just"/>
            <a:r>
              <a:rPr lang="en-NZ" sz="1800" b="1" dirty="0"/>
              <a:t>- easy to set &amp; cost effective,</a:t>
            </a:r>
          </a:p>
          <a:p>
            <a:pPr algn="just"/>
            <a:r>
              <a:rPr lang="en-NZ" sz="1800" b="1" dirty="0"/>
              <a:t>- Must be set in a tunnel/box to avoid bycatch </a:t>
            </a:r>
          </a:p>
          <a:p>
            <a:pPr algn="ctr"/>
            <a:endParaRPr lang="en-NZ"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766" y="1009829"/>
            <a:ext cx="26955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474" y="3253872"/>
            <a:ext cx="2695575" cy="199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7649" y="3523563"/>
            <a:ext cx="5219117" cy="1661993"/>
          </a:xfrm>
          <a:prstGeom prst="rect">
            <a:avLst/>
          </a:prstGeom>
          <a:noFill/>
        </p:spPr>
        <p:txBody>
          <a:bodyPr wrap="square" rtlCol="0">
            <a:spAutoFit/>
          </a:bodyPr>
          <a:lstStyle/>
          <a:p>
            <a:pPr algn="ctr"/>
            <a:r>
              <a:rPr lang="en-NZ" sz="2400" b="1" dirty="0">
                <a:solidFill>
                  <a:schemeClr val="bg1"/>
                </a:solidFill>
              </a:rPr>
              <a:t>T- Rex</a:t>
            </a:r>
          </a:p>
          <a:p>
            <a:r>
              <a:rPr lang="en-NZ" sz="2400" b="1" dirty="0">
                <a:solidFill>
                  <a:schemeClr val="bg1"/>
                </a:solidFill>
              </a:rPr>
              <a:t>- </a:t>
            </a:r>
            <a:r>
              <a:rPr lang="en-NZ" b="1" dirty="0">
                <a:solidFill>
                  <a:schemeClr val="bg1"/>
                </a:solidFill>
                <a:latin typeface="Arial" panose="020B0604020202020204" pitchFamily="34" charset="0"/>
                <a:cs typeface="Arial" panose="020B0604020202020204" pitchFamily="34" charset="0"/>
              </a:rPr>
              <a:t>quick &amp; easy to set, heavy duty plastic </a:t>
            </a:r>
          </a:p>
          <a:p>
            <a:r>
              <a:rPr lang="en-NZ" b="1" dirty="0">
                <a:solidFill>
                  <a:schemeClr val="bg1"/>
                </a:solidFill>
                <a:latin typeface="Arial" panose="020B0604020202020204" pitchFamily="34" charset="0"/>
                <a:cs typeface="Arial" panose="020B0604020202020204" pitchFamily="34" charset="0"/>
              </a:rPr>
              <a:t>- good in exposed coastal environments</a:t>
            </a:r>
          </a:p>
          <a:p>
            <a:r>
              <a:rPr lang="en-NZ" b="1" dirty="0">
                <a:solidFill>
                  <a:schemeClr val="bg1"/>
                </a:solidFill>
                <a:latin typeface="Arial" panose="020B0604020202020204" pitchFamily="34" charset="0"/>
                <a:cs typeface="Arial" panose="020B0604020202020204" pitchFamily="34" charset="0"/>
              </a:rPr>
              <a:t>- Must be set in a tunnel/box to avoid   	bycatch</a:t>
            </a:r>
          </a:p>
        </p:txBody>
      </p:sp>
    </p:spTree>
    <p:extLst>
      <p:ext uri="{BB962C8B-B14F-4D97-AF65-F5344CB8AC3E}">
        <p14:creationId xmlns:p14="http://schemas.microsoft.com/office/powerpoint/2010/main" val="129335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gn="ctr"/>
            <a:r>
              <a:rPr lang="en-NZ" sz="2400" b="1" dirty="0">
                <a:solidFill>
                  <a:schemeClr val="bg1"/>
                </a:solidFill>
              </a:rPr>
              <a:t>Traps for possums</a:t>
            </a:r>
          </a:p>
        </p:txBody>
      </p:sp>
      <p:sp>
        <p:nvSpPr>
          <p:cNvPr id="3" name="Text Placeholder 2"/>
          <p:cNvSpPr>
            <a:spLocks noGrp="1"/>
          </p:cNvSpPr>
          <p:nvPr>
            <p:ph type="body" sz="quarter" idx="10"/>
          </p:nvPr>
        </p:nvSpPr>
        <p:spPr/>
        <p:txBody>
          <a:bodyPr/>
          <a:lstStyle/>
          <a:p>
            <a:endParaRPr lang="en-NZ"/>
          </a:p>
        </p:txBody>
      </p:sp>
      <p:pic>
        <p:nvPicPr>
          <p:cNvPr id="5" name="Picture 4"/>
          <p:cNvPicPr>
            <a:picLocks noChangeAspect="1"/>
          </p:cNvPicPr>
          <p:nvPr/>
        </p:nvPicPr>
        <p:blipFill>
          <a:blip r:embed="rId2"/>
          <a:stretch>
            <a:fillRect/>
          </a:stretch>
        </p:blipFill>
        <p:spPr>
          <a:xfrm>
            <a:off x="6636966" y="1098446"/>
            <a:ext cx="1481538" cy="17643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875" y="3657600"/>
            <a:ext cx="2063720" cy="1532590"/>
          </a:xfrm>
          <a:prstGeom prst="rect">
            <a:avLst/>
          </a:prstGeom>
        </p:spPr>
      </p:pic>
      <p:sp>
        <p:nvSpPr>
          <p:cNvPr id="7" name="TextBox 6"/>
          <p:cNvSpPr txBox="1"/>
          <p:nvPr/>
        </p:nvSpPr>
        <p:spPr>
          <a:xfrm>
            <a:off x="333286" y="2298820"/>
            <a:ext cx="5631678" cy="2031325"/>
          </a:xfrm>
          <a:prstGeom prst="rect">
            <a:avLst/>
          </a:prstGeom>
          <a:noFill/>
        </p:spPr>
        <p:txBody>
          <a:bodyPr wrap="square" rtlCol="0">
            <a:spAutoFit/>
          </a:bodyPr>
          <a:lstStyle/>
          <a:p>
            <a:pPr marL="285750" indent="-285750">
              <a:buFontTx/>
              <a:buChar char="-"/>
            </a:pPr>
            <a:r>
              <a:rPr lang="en-NZ" b="1" dirty="0">
                <a:solidFill>
                  <a:schemeClr val="bg1"/>
                </a:solidFill>
              </a:rPr>
              <a:t>A range of traps are available</a:t>
            </a:r>
          </a:p>
          <a:p>
            <a:pPr marL="285750" indent="-285750">
              <a:buFontTx/>
              <a:buChar char="-"/>
            </a:pPr>
            <a:r>
              <a:rPr lang="en-NZ" b="1" dirty="0">
                <a:solidFill>
                  <a:schemeClr val="bg1"/>
                </a:solidFill>
              </a:rPr>
              <a:t>Possums are generally not present in big numbers other than in </a:t>
            </a:r>
            <a:r>
              <a:rPr lang="en-NZ" b="1" dirty="0" err="1">
                <a:solidFill>
                  <a:schemeClr val="bg1"/>
                </a:solidFill>
              </a:rPr>
              <a:t>Taniko</a:t>
            </a:r>
            <a:r>
              <a:rPr lang="en-NZ" b="1" dirty="0">
                <a:solidFill>
                  <a:schemeClr val="bg1"/>
                </a:solidFill>
              </a:rPr>
              <a:t> Reserve</a:t>
            </a:r>
          </a:p>
          <a:p>
            <a:pPr marL="285750" indent="-285750">
              <a:buFontTx/>
              <a:buChar char="-"/>
            </a:pPr>
            <a:r>
              <a:rPr lang="en-NZ" b="1" dirty="0">
                <a:solidFill>
                  <a:schemeClr val="bg1"/>
                </a:solidFill>
              </a:rPr>
              <a:t>The most effective way of managing them at Omaha is with a professional trapper</a:t>
            </a:r>
          </a:p>
          <a:p>
            <a:pPr marL="285750" indent="-285750">
              <a:buFontTx/>
              <a:buChar char="-"/>
            </a:pPr>
            <a:r>
              <a:rPr lang="en-NZ" b="1" dirty="0">
                <a:solidFill>
                  <a:schemeClr val="bg1"/>
                </a:solidFill>
              </a:rPr>
              <a:t>This would enable a cost effective control programme to be put in place</a:t>
            </a:r>
          </a:p>
        </p:txBody>
      </p:sp>
    </p:spTree>
    <p:extLst>
      <p:ext uri="{BB962C8B-B14F-4D97-AF65-F5344CB8AC3E}">
        <p14:creationId xmlns:p14="http://schemas.microsoft.com/office/powerpoint/2010/main" val="278855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a:bodyPr>
          <a:lstStyle/>
          <a:p>
            <a:pPr algn="ctr"/>
            <a:r>
              <a:rPr lang="en-NZ" sz="2400" b="1" dirty="0">
                <a:solidFill>
                  <a:schemeClr val="bg1"/>
                </a:solidFill>
              </a:rPr>
              <a:t>How many do you need?</a:t>
            </a:r>
          </a:p>
        </p:txBody>
      </p:sp>
      <p:sp>
        <p:nvSpPr>
          <p:cNvPr id="4" name="Subtitle 7"/>
          <p:cNvSpPr txBox="1">
            <a:spLocks/>
          </p:cNvSpPr>
          <p:nvPr/>
        </p:nvSpPr>
        <p:spPr>
          <a:xfrm>
            <a:off x="307649" y="1248094"/>
            <a:ext cx="7212650" cy="1676702"/>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30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1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NZ" sz="2400" b="1" dirty="0"/>
              <a:t>The Omaha Peninsula is 619ha</a:t>
            </a:r>
          </a:p>
          <a:p>
            <a:pPr algn="just"/>
            <a:endParaRPr lang="en-NZ" sz="1800" b="1" dirty="0"/>
          </a:p>
          <a:p>
            <a:pPr marL="285750" indent="-285750" algn="just">
              <a:buFontTx/>
              <a:buChar char="-"/>
            </a:pPr>
            <a:r>
              <a:rPr lang="en-NZ" sz="1800" b="1" dirty="0"/>
              <a:t>Rats: 2 traps/ha   = 1238</a:t>
            </a:r>
          </a:p>
          <a:p>
            <a:pPr marL="285750" indent="-285750" algn="just">
              <a:buFontTx/>
              <a:buChar char="-"/>
            </a:pPr>
            <a:r>
              <a:rPr lang="en-NZ" sz="1800" b="1" dirty="0"/>
              <a:t>Mustelids: 1 trap/6 hectares   = 104 traps</a:t>
            </a:r>
          </a:p>
          <a:p>
            <a:pPr algn="just"/>
            <a:endParaRPr lang="en-NZ" sz="2400" b="1" dirty="0"/>
          </a:p>
        </p:txBody>
      </p:sp>
      <p:sp>
        <p:nvSpPr>
          <p:cNvPr id="3" name="TextBox 2"/>
          <p:cNvSpPr txBox="1"/>
          <p:nvPr/>
        </p:nvSpPr>
        <p:spPr>
          <a:xfrm>
            <a:off x="307649" y="3309917"/>
            <a:ext cx="5473481" cy="1661993"/>
          </a:xfrm>
          <a:prstGeom prst="rect">
            <a:avLst/>
          </a:prstGeom>
          <a:noFill/>
        </p:spPr>
        <p:txBody>
          <a:bodyPr wrap="square" rtlCol="0">
            <a:spAutoFit/>
          </a:bodyPr>
          <a:lstStyle/>
          <a:p>
            <a:pPr algn="just">
              <a:spcBef>
                <a:spcPct val="20000"/>
              </a:spcBef>
            </a:pPr>
            <a:r>
              <a:rPr lang="en-NZ" sz="2400" b="1" dirty="0">
                <a:solidFill>
                  <a:schemeClr val="bg1"/>
                </a:solidFill>
                <a:latin typeface="Arial"/>
                <a:cs typeface="Arial"/>
              </a:rPr>
              <a:t>When is the best time to trap?</a:t>
            </a:r>
          </a:p>
          <a:p>
            <a:pPr algn="ctr"/>
            <a:endParaRPr lang="en-NZ" sz="2400" b="1" dirty="0">
              <a:solidFill>
                <a:schemeClr val="bg1"/>
              </a:solidFill>
              <a:latin typeface="Arial" panose="020B0604020202020204" pitchFamily="34" charset="0"/>
              <a:cs typeface="Arial" panose="020B0604020202020204" pitchFamily="34" charset="0"/>
            </a:endParaRPr>
          </a:p>
          <a:p>
            <a:pPr marL="285750" indent="-285750">
              <a:buFontTx/>
              <a:buChar char="-"/>
            </a:pPr>
            <a:r>
              <a:rPr lang="en-NZ" b="1" dirty="0">
                <a:solidFill>
                  <a:schemeClr val="bg1"/>
                </a:solidFill>
              </a:rPr>
              <a:t>ideally all year round but can also trap   	seasonally.</a:t>
            </a:r>
          </a:p>
          <a:p>
            <a:pPr marL="285750" indent="-285750">
              <a:buFontTx/>
              <a:buChar char="-"/>
            </a:pPr>
            <a:r>
              <a:rPr lang="en-NZ" b="1" dirty="0">
                <a:solidFill>
                  <a:schemeClr val="bg1"/>
                </a:solidFill>
              </a:rPr>
              <a:t>Prior to breeding season (land birds - before 	spring, shore birds – before summer).</a:t>
            </a:r>
          </a:p>
        </p:txBody>
      </p:sp>
      <p:pic>
        <p:nvPicPr>
          <p:cNvPr id="5" name="Picture 4"/>
          <p:cNvPicPr>
            <a:picLocks noChangeAspect="1"/>
          </p:cNvPicPr>
          <p:nvPr/>
        </p:nvPicPr>
        <p:blipFill>
          <a:blip r:embed="rId2"/>
          <a:stretch>
            <a:fillRect/>
          </a:stretch>
        </p:blipFill>
        <p:spPr>
          <a:xfrm>
            <a:off x="5881687" y="1041542"/>
            <a:ext cx="2619375" cy="1885950"/>
          </a:xfrm>
          <a:prstGeom prst="rect">
            <a:avLst/>
          </a:prstGeom>
        </p:spPr>
      </p:pic>
      <p:pic>
        <p:nvPicPr>
          <p:cNvPr id="7" name="Picture 6"/>
          <p:cNvPicPr>
            <a:picLocks noChangeAspect="1"/>
          </p:cNvPicPr>
          <p:nvPr/>
        </p:nvPicPr>
        <p:blipFill>
          <a:blip r:embed="rId3"/>
          <a:stretch>
            <a:fillRect/>
          </a:stretch>
        </p:blipFill>
        <p:spPr>
          <a:xfrm>
            <a:off x="5881687" y="3170650"/>
            <a:ext cx="2743200" cy="2124075"/>
          </a:xfrm>
          <a:prstGeom prst="rect">
            <a:avLst/>
          </a:prstGeom>
        </p:spPr>
      </p:pic>
    </p:spTree>
    <p:extLst>
      <p:ext uri="{BB962C8B-B14F-4D97-AF65-F5344CB8AC3E}">
        <p14:creationId xmlns:p14="http://schemas.microsoft.com/office/powerpoint/2010/main" val="133740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gn="ctr"/>
            <a:r>
              <a:rPr lang="en-NZ" sz="2400" b="1" dirty="0">
                <a:solidFill>
                  <a:schemeClr val="bg1"/>
                </a:solidFill>
              </a:rPr>
              <a:t>Who would do it?</a:t>
            </a:r>
          </a:p>
        </p:txBody>
      </p:sp>
      <p:sp>
        <p:nvSpPr>
          <p:cNvPr id="5" name="TextBox 4"/>
          <p:cNvSpPr txBox="1"/>
          <p:nvPr/>
        </p:nvSpPr>
        <p:spPr>
          <a:xfrm>
            <a:off x="478564" y="2811566"/>
            <a:ext cx="7648486" cy="2585323"/>
          </a:xfrm>
          <a:prstGeom prst="rect">
            <a:avLst/>
          </a:prstGeom>
          <a:noFill/>
        </p:spPr>
        <p:txBody>
          <a:bodyPr wrap="square" rtlCol="0">
            <a:spAutoFit/>
          </a:bodyPr>
          <a:lstStyle/>
          <a:p>
            <a:pPr marL="285750" indent="-285750">
              <a:buFontTx/>
              <a:buChar char="-"/>
            </a:pPr>
            <a:r>
              <a:rPr lang="en-NZ" b="1" dirty="0">
                <a:solidFill>
                  <a:schemeClr val="bg1"/>
                </a:solidFill>
              </a:rPr>
              <a:t>The community would lead - ideally with a co-ordinator</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A combination of volunteers &amp; experienced contractors is usually the best combination</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People are often supportive of an initiative, they may pay for some traps, be happy for them to be on their land but are busy – contractors can efficiently install &amp; manage networks &amp; reduce work for volunteers who are often stretched.</a:t>
            </a:r>
          </a:p>
        </p:txBody>
      </p:sp>
      <p:pic>
        <p:nvPicPr>
          <p:cNvPr id="6" name="Picture 5"/>
          <p:cNvPicPr>
            <a:picLocks noChangeAspect="1"/>
          </p:cNvPicPr>
          <p:nvPr/>
        </p:nvPicPr>
        <p:blipFill>
          <a:blip r:embed="rId2"/>
          <a:stretch>
            <a:fillRect/>
          </a:stretch>
        </p:blipFill>
        <p:spPr>
          <a:xfrm>
            <a:off x="6261885" y="1344716"/>
            <a:ext cx="2619375" cy="1466850"/>
          </a:xfrm>
          <a:prstGeom prst="rect">
            <a:avLst/>
          </a:prstGeom>
        </p:spPr>
      </p:pic>
    </p:spTree>
    <p:extLst>
      <p:ext uri="{BB962C8B-B14F-4D97-AF65-F5344CB8AC3E}">
        <p14:creationId xmlns:p14="http://schemas.microsoft.com/office/powerpoint/2010/main" val="14246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gn="ctr"/>
            <a:r>
              <a:rPr lang="en-NZ" sz="2400" b="1" dirty="0">
                <a:solidFill>
                  <a:schemeClr val="bg1"/>
                </a:solidFill>
              </a:rPr>
              <a:t>How could it be funded?</a:t>
            </a:r>
          </a:p>
        </p:txBody>
      </p:sp>
      <p:sp>
        <p:nvSpPr>
          <p:cNvPr id="4" name="TextBox 3"/>
          <p:cNvSpPr txBox="1"/>
          <p:nvPr/>
        </p:nvSpPr>
        <p:spPr>
          <a:xfrm>
            <a:off x="576941" y="1151673"/>
            <a:ext cx="7866304" cy="2585323"/>
          </a:xfrm>
          <a:prstGeom prst="rect">
            <a:avLst/>
          </a:prstGeom>
          <a:noFill/>
        </p:spPr>
        <p:txBody>
          <a:bodyPr wrap="square" rtlCol="0">
            <a:spAutoFit/>
          </a:bodyPr>
          <a:lstStyle/>
          <a:p>
            <a:endParaRPr lang="en-NZ" dirty="0">
              <a:solidFill>
                <a:schemeClr val="bg1"/>
              </a:solidFill>
            </a:endParaRPr>
          </a:p>
          <a:p>
            <a:pPr marL="285750" indent="-285750">
              <a:buFontTx/>
              <a:buChar char="-"/>
            </a:pPr>
            <a:r>
              <a:rPr lang="en-NZ" b="1" dirty="0">
                <a:solidFill>
                  <a:schemeClr val="bg1"/>
                </a:solidFill>
              </a:rPr>
              <a:t>Community/landowner contributions (buy traps, contribute volunteer time)</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Auckland Council – provide some traps, technical advice</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Sponsorship and environmental funds (e.g. Lotteries, Foundation North)</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Sponsor a trap….. Get in Behind campaign similar to Tawharanui Pest Proof Fence… help the neighbours campaign…….</a:t>
            </a:r>
          </a:p>
        </p:txBody>
      </p:sp>
      <p:pic>
        <p:nvPicPr>
          <p:cNvPr id="6" name="Picture 5"/>
          <p:cNvPicPr>
            <a:picLocks noChangeAspect="1"/>
          </p:cNvPicPr>
          <p:nvPr/>
        </p:nvPicPr>
        <p:blipFill>
          <a:blip r:embed="rId2"/>
          <a:stretch>
            <a:fillRect/>
          </a:stretch>
        </p:blipFill>
        <p:spPr>
          <a:xfrm>
            <a:off x="2920577" y="3863659"/>
            <a:ext cx="2777382" cy="1921844"/>
          </a:xfrm>
          <a:prstGeom prst="rect">
            <a:avLst/>
          </a:prstGeom>
        </p:spPr>
      </p:pic>
    </p:spTree>
    <p:extLst>
      <p:ext uri="{BB962C8B-B14F-4D97-AF65-F5344CB8AC3E}">
        <p14:creationId xmlns:p14="http://schemas.microsoft.com/office/powerpoint/2010/main" val="123937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941" y="278344"/>
            <a:ext cx="7645400" cy="552977"/>
          </a:xfrm>
        </p:spPr>
        <p:txBody>
          <a:bodyPr>
            <a:normAutofit/>
          </a:bodyPr>
          <a:lstStyle/>
          <a:p>
            <a:pPr algn="ctr"/>
            <a:r>
              <a:rPr lang="en-NZ" sz="2400" b="1" dirty="0">
                <a:solidFill>
                  <a:schemeClr val="bg1"/>
                </a:solidFill>
              </a:rPr>
              <a:t>What are the benefits of pest free Omaha</a:t>
            </a:r>
          </a:p>
        </p:txBody>
      </p:sp>
      <p:sp>
        <p:nvSpPr>
          <p:cNvPr id="5" name="TextBox 4"/>
          <p:cNvSpPr txBox="1"/>
          <p:nvPr/>
        </p:nvSpPr>
        <p:spPr>
          <a:xfrm>
            <a:off x="846034" y="905851"/>
            <a:ext cx="7376307" cy="3693319"/>
          </a:xfrm>
          <a:prstGeom prst="rect">
            <a:avLst/>
          </a:prstGeom>
          <a:noFill/>
        </p:spPr>
        <p:txBody>
          <a:bodyPr wrap="square" rtlCol="0">
            <a:spAutoFit/>
          </a:bodyPr>
          <a:lstStyle/>
          <a:p>
            <a:r>
              <a:rPr lang="en-NZ" b="1" dirty="0"/>
              <a:t> </a:t>
            </a:r>
            <a:r>
              <a:rPr lang="en-NZ" b="1" dirty="0">
                <a:solidFill>
                  <a:schemeClr val="bg1"/>
                </a:solidFill>
              </a:rPr>
              <a:t>-</a:t>
            </a:r>
            <a:r>
              <a:rPr lang="en-NZ" b="1" dirty="0"/>
              <a:t> </a:t>
            </a:r>
            <a:r>
              <a:rPr lang="en-NZ" b="1" dirty="0">
                <a:solidFill>
                  <a:schemeClr val="bg1"/>
                </a:solidFill>
              </a:rPr>
              <a:t>Undertaking landscape scale pest control effectively reduces pest numbers over a larger area  and reduces reinvasion potential</a:t>
            </a:r>
          </a:p>
          <a:p>
            <a:endParaRPr lang="en-NZ" b="1" dirty="0">
              <a:solidFill>
                <a:schemeClr val="bg1"/>
              </a:solidFill>
            </a:endParaRPr>
          </a:p>
          <a:p>
            <a:pPr marL="285750" indent="-285750">
              <a:buFontTx/>
              <a:buChar char="-"/>
            </a:pPr>
            <a:r>
              <a:rPr lang="en-NZ" b="1" dirty="0">
                <a:solidFill>
                  <a:schemeClr val="bg1"/>
                </a:solidFill>
              </a:rPr>
              <a:t>Benefits native plants &amp; animals particularly ground nesting birds and species like lizards etc.</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Increases the potential for new species to establish, e.g. kiwi from Tawharanui, kaka, bellbirds</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Gardens, fruit trees, lawns, houses free of rodents &amp; browsing pests</a:t>
            </a:r>
          </a:p>
          <a:p>
            <a:pPr marL="285750" indent="-285750">
              <a:buFontTx/>
              <a:buChar char="-"/>
            </a:pPr>
            <a:endParaRPr lang="en-NZ" b="1" dirty="0">
              <a:solidFill>
                <a:schemeClr val="bg1"/>
              </a:solidFill>
            </a:endParaRPr>
          </a:p>
          <a:p>
            <a:pPr marL="285750" indent="-285750">
              <a:buFontTx/>
              <a:buChar char="-"/>
            </a:pPr>
            <a:r>
              <a:rPr lang="en-NZ" b="1" dirty="0">
                <a:solidFill>
                  <a:schemeClr val="bg1"/>
                </a:solidFill>
              </a:rPr>
              <a:t>Community driven projects galvanise people &amp; encourage ownership &amp; responsible management of issues such as wandering domestic pets</a:t>
            </a:r>
          </a:p>
        </p:txBody>
      </p:sp>
      <p:pic>
        <p:nvPicPr>
          <p:cNvPr id="6" name="Picture 5"/>
          <p:cNvPicPr>
            <a:picLocks noChangeAspect="1"/>
          </p:cNvPicPr>
          <p:nvPr/>
        </p:nvPicPr>
        <p:blipFill>
          <a:blip r:embed="rId2"/>
          <a:stretch>
            <a:fillRect/>
          </a:stretch>
        </p:blipFill>
        <p:spPr>
          <a:xfrm>
            <a:off x="3640507" y="4727360"/>
            <a:ext cx="1907047" cy="1117963"/>
          </a:xfrm>
          <a:prstGeom prst="rect">
            <a:avLst/>
          </a:prstGeom>
        </p:spPr>
      </p:pic>
    </p:spTree>
    <p:extLst>
      <p:ext uri="{BB962C8B-B14F-4D97-AF65-F5344CB8AC3E}">
        <p14:creationId xmlns:p14="http://schemas.microsoft.com/office/powerpoint/2010/main" val="218003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mms forms and templates" ma:contentTypeID="0x0101007764669C90302143A46FDF0D64C3DD84010600334A4B202739554CAEB3C7973D8890BB" ma:contentTypeVersion="12" ma:contentTypeDescription="" ma:contentTypeScope="" ma:versionID="86a6e408bbb7110e1c4f5dd795f73102">
  <xsd:schema xmlns:xsd="http://www.w3.org/2001/XMLSchema" xmlns:xs="http://www.w3.org/2001/XMLSchema" xmlns:p="http://schemas.microsoft.com/office/2006/metadata/properties" xmlns:ns2="1c596b0b-d7d8-4e42-8065-5624c03ba8ca" xmlns:ns3="a5922666-4887-4408-9720-8d7f56ac3693" targetNamespace="http://schemas.microsoft.com/office/2006/metadata/properties" ma:root="true" ma:fieldsID="6e04eb0e5956b173414b0c0236b7d7ab" ns2:_="" ns3:_="">
    <xsd:import namespace="1c596b0b-d7d8-4e42-8065-5624c03ba8ca"/>
    <xsd:import namespace="a5922666-4887-4408-9720-8d7f56ac3693"/>
    <xsd:element name="properties">
      <xsd:complexType>
        <xsd:sequence>
          <xsd:element name="documentManagement">
            <xsd:complexType>
              <xsd:all>
                <xsd:element ref="ns2:mccDescription" minOccurs="0"/>
                <xsd:element ref="ns2:mccPageKeywords" minOccurs="0"/>
                <xsd:element ref="ns2:CouncilDepartment" minOccurs="0"/>
                <xsd:element ref="ns2:PrimaryTopic"/>
                <xsd:element ref="ns2:Tertiary_x0020_Topic" minOccurs="0"/>
                <xsd:element ref="ns3:Comms_x0020_topic" minOccurs="0"/>
                <xsd:element ref="ns2:mccPriority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96b0b-d7d8-4e42-8065-5624c03ba8ca" elementFormDefault="qualified">
    <xsd:import namespace="http://schemas.microsoft.com/office/2006/documentManagement/types"/>
    <xsd:import namespace="http://schemas.microsoft.com/office/infopath/2007/PartnerControls"/>
    <xsd:element name="mccDescription" ma:index="2" nillable="true" ma:displayName="Description" ma:internalName="mccDescription" ma:readOnly="false">
      <xsd:simpleType>
        <xsd:restriction base="dms:Note">
          <xsd:maxLength value="255"/>
        </xsd:restriction>
      </xsd:simpleType>
    </xsd:element>
    <xsd:element name="mccPageKeywords" ma:index="3" nillable="true" ma:displayName="Keywords" ma:internalName="mccPageKeywords" ma:readOnly="false">
      <xsd:simpleType>
        <xsd:restriction base="dms:Note">
          <xsd:maxLength value="255"/>
        </xsd:restriction>
      </xsd:simpleType>
    </xsd:element>
    <xsd:element name="CouncilDepartment" ma:index="4" nillable="true" ma:displayName="Council Department" ma:list="{8aaf772f-5641-4368-8062-0e0bfdd73f1b}" ma:internalName="CouncilDepartment" ma:readOnly="false" ma:showField="Title" ma:web="1c596b0b-d7d8-4e42-8065-5624c03ba8ca">
      <xsd:simpleType>
        <xsd:restriction base="dms:Lookup"/>
      </xsd:simpleType>
    </xsd:element>
    <xsd:element name="PrimaryTopic" ma:index="5" ma:displayName="Primary Topic" ma:list="{41f0407e-88c3-4856-aef9-5ab20ee64877}" ma:internalName="PrimaryTopic" ma:showField="Title" ma:web="1c596b0b-d7d8-4e42-8065-5624c03ba8ca">
      <xsd:simpleType>
        <xsd:restriction base="dms:Lookup"/>
      </xsd:simpleType>
    </xsd:element>
    <xsd:element name="Tertiary_x0020_Topic" ma:index="7" nillable="true" ma:displayName="Tertiary Topic" ma:list="{d1234972-b304-46c6-bc29-fe3e60d9e878}" ma:internalName="Tertiary_x0020_Topic" ma:showField="Title" ma:web="1c596b0b-d7d8-4e42-8065-5624c03ba8ca">
      <xsd:simpleType>
        <xsd:restriction base="dms:Lookup"/>
      </xsd:simpleType>
    </xsd:element>
    <xsd:element name="mccPriorityLevel" ma:index="11" nillable="true" ma:displayName="Priority Level" ma:default="C" ma:format="Dropdown" ma:hidden="true" ma:internalName="mccPriorityLevel" ma:readOnly="false">
      <xsd:simpleType>
        <xsd:restriction base="dms:Choice">
          <xsd:enumeration value="A"/>
          <xsd:enumeration value="B"/>
          <xsd:enumeration value="C"/>
        </xsd:restriction>
      </xsd:simpleType>
    </xsd:element>
  </xsd:schema>
  <xsd:schema xmlns:xsd="http://www.w3.org/2001/XMLSchema" xmlns:xs="http://www.w3.org/2001/XMLSchema" xmlns:dms="http://schemas.microsoft.com/office/2006/documentManagement/types" xmlns:pc="http://schemas.microsoft.com/office/infopath/2007/PartnerControls" targetNamespace="a5922666-4887-4408-9720-8d7f56ac3693" elementFormDefault="qualified">
    <xsd:import namespace="http://schemas.microsoft.com/office/2006/documentManagement/types"/>
    <xsd:import namespace="http://schemas.microsoft.com/office/infopath/2007/PartnerControls"/>
    <xsd:element name="Comms_x0020_topic" ma:index="8" nillable="true" ma:displayName="Communications topic" ma:list="{62d854b8-0a1e-49a2-8236-31f1e4ffeef7}" ma:internalName="Comms_x0020_topic" ma:readOnly="false" ma:showField="Title" ma:web="a5922666-4887-4408-9720-8d7f56ac3693">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s_x0020_topic xmlns="a5922666-4887-4408-9720-8d7f56ac3693">7</Comms_x0020_topic>
    <CouncilDepartment xmlns="1c596b0b-d7d8-4e42-8065-5624c03ba8ca" xsi:nil="true"/>
    <Tertiary_x0020_Topic xmlns="1c596b0b-d7d8-4e42-8065-5624c03ba8ca" xsi:nil="true"/>
    <mccPriorityLevel xmlns="1c596b0b-d7d8-4e42-8065-5624c03ba8ca">C</mccPriorityLevel>
    <mccDescription xmlns="1c596b0b-d7d8-4e42-8065-5624c03ba8ca">PowerPoint Template</mccDescription>
    <PrimaryTopic xmlns="1c596b0b-d7d8-4e42-8065-5624c03ba8ca">12</PrimaryTopic>
    <mccPageKeywords xmlns="1c596b0b-d7d8-4e42-8065-5624c03ba8ca">PowerPoint Template</mccPageKeywords>
  </documentManagement>
</p:properties>
</file>

<file path=customXml/itemProps1.xml><?xml version="1.0" encoding="utf-8"?>
<ds:datastoreItem xmlns:ds="http://schemas.openxmlformats.org/officeDocument/2006/customXml" ds:itemID="{4D861F36-C4DC-4181-B812-99AE5FA272CD}">
  <ds:schemaRefs>
    <ds:schemaRef ds:uri="http://schemas.microsoft.com/sharepoint/v3/contenttype/forms"/>
  </ds:schemaRefs>
</ds:datastoreItem>
</file>

<file path=customXml/itemProps2.xml><?xml version="1.0" encoding="utf-8"?>
<ds:datastoreItem xmlns:ds="http://schemas.openxmlformats.org/officeDocument/2006/customXml" ds:itemID="{334396BD-1A4D-4C87-9848-829BB5AFF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96b0b-d7d8-4e42-8065-5624c03ba8ca"/>
    <ds:schemaRef ds:uri="a5922666-4887-4408-9720-8d7f56ac3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D9E987-32C2-4D2C-8950-697967BA6FB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a5922666-4887-4408-9720-8d7f56ac3693"/>
    <ds:schemaRef ds:uri="1c596b0b-d7d8-4e42-8065-5624c03ba8c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7531</TotalTime>
  <Words>608</Words>
  <Application>Microsoft Office PowerPoint</Application>
  <PresentationFormat>On-screen Show (4:3)</PresentationFormat>
  <Paragraphs>79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Pest Free Omaha  A community collaboration</vt:lpstr>
      <vt:lpstr>PowerPoint Presentation</vt:lpstr>
      <vt:lpstr>Traps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Auckland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(Rodney)</dc:title>
  <dc:creator>Kevin Kinver</dc:creator>
  <cp:lastModifiedBy>Murray &amp; Sue</cp:lastModifiedBy>
  <cp:revision>128</cp:revision>
  <dcterms:created xsi:type="dcterms:W3CDTF">2016-04-21T05:38:26Z</dcterms:created>
  <dcterms:modified xsi:type="dcterms:W3CDTF">2018-12-01T05:40:04Z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0x0101007764669C90302143A46FDF0D64C3DD84010600334A4B202739554CAEB3C7973D8890BB</vt:lpwstr>
  </property>
</Properties>
</file>